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 Slab"/>
      <p:regular r:id="rId31"/>
      <p:bold r:id="rId32"/>
    </p:embeddedFon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font" Target="fonts/RobotoSlab-bold.fntdata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f028b8f9c_4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f028b8f9c_4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f028b8f9c_4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f028b8f9c_4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f028b8f9c_4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f028b8f9c_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f028b8f9c_4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f028b8f9c_4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a8e4d03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ca8e4d03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e26cd13ac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e26cd13ac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f028b8f9c_4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f028b8f9c_4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f028b8f9c_4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f028b8f9c_4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f028b8f9c_4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f028b8f9c_4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f028b8f9c_4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f028b8f9c_4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f028b8f9c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f028b8f9c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e42e32d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e42e32d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f028b8f9c_4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f028b8f9c_4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f028b8f9c_4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f028b8f9c_4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12d58bbe9_4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12d58bbe9_4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12d58bbe9_4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12d58bbe9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12d58bbe9_4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12d58bbe9_4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e21b4683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e21b4683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e26cd13a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e26cd13a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e26cd13a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e26cd13a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f028b8f9c_4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f028b8f9c_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028b8f9c_4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028b8f9c_4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f028b8f9c_4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f028b8f9c_4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f028b8f9c_4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f028b8f9c_4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5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0" y="594175"/>
            <a:ext cx="5783400" cy="205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Scout and Parent Orientation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29732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(Troop or Pack) (num)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(month) (year)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Troop Meetings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Fun!  Fun!  Fun!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Training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Advancement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Games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Challenges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025" y="2400325"/>
            <a:ext cx="3200399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333" y="732550"/>
            <a:ext cx="2673935" cy="200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7850" y="2571756"/>
            <a:ext cx="2743250" cy="205743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Martin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Campouts</a:t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Tent camping, lean-tos, backpacking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Skiing, canoeing, rock-climbing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One big campout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per year in June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See Troop Website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Fire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Knives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All the good stuff...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8025" y="2400325"/>
            <a:ext cx="3200399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8333" y="732550"/>
            <a:ext cx="2673935" cy="200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57850" y="2571756"/>
            <a:ext cx="2743250" cy="20574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Martin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Camp</a:t>
            </a:r>
            <a:endParaRPr/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One week </a:t>
            </a:r>
            <a:r>
              <a:rPr lang="en">
                <a:solidFill>
                  <a:srgbClr val="FFFFFF"/>
                </a:solidFill>
              </a:rPr>
              <a:t>sleepaway</a:t>
            </a:r>
            <a:r>
              <a:rPr lang="en">
                <a:solidFill>
                  <a:srgbClr val="FFFFFF"/>
                </a:solidFill>
              </a:rPr>
              <a:t> camp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Full of scouty goodness!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Shooting sports, 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water front, campfires,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BMX biking, rock wall,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smelting iron, crafts,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mini zoo, star gazing, 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sports, and more...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9025" y="2400325"/>
            <a:ext cx="3200399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4">
            <a:alphaModFix/>
          </a:blip>
          <a:srcRect b="12118" l="0" r="0" t="5386"/>
          <a:stretch/>
        </p:blipFill>
        <p:spPr>
          <a:xfrm>
            <a:off x="4935050" y="211901"/>
            <a:ext cx="2673949" cy="294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57850" y="2571756"/>
            <a:ext cx="2743250" cy="2057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Martin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Scouts Go Have Fun!</a:t>
            </a:r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Jacob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Aims and Methods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Scouting</a:t>
            </a:r>
            <a:endParaRPr/>
          </a:p>
        </p:txBody>
      </p:sp>
      <p:sp>
        <p:nvSpPr>
          <p:cNvPr id="164" name="Google Shape;164;p26"/>
          <p:cNvSpPr txBox="1"/>
          <p:nvPr>
            <p:ph idx="4294967295" type="subTitle"/>
          </p:nvPr>
        </p:nvSpPr>
        <p:spPr>
          <a:xfrm>
            <a:off x="1680302" y="30255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What’s the point?</a:t>
            </a:r>
            <a:endParaRPr/>
          </a:p>
        </p:txBody>
      </p:sp>
      <p:sp>
        <p:nvSpPr>
          <p:cNvPr id="165" name="Google Shape;165;p26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Jacob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Aims</a:t>
            </a:r>
            <a:endParaRPr/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Character development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Citizenship training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Mental and Physical Fitness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Jacob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Patrol Method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Advancement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Uniform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Leadership Development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Scouting Ideals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Outdoors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Adult Association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Personal Growth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 Essentials of 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Scout Parent</a:t>
            </a:r>
            <a:endParaRPr/>
          </a:p>
        </p:txBody>
      </p:sp>
      <p:sp>
        <p:nvSpPr>
          <p:cNvPr id="185" name="Google Shape;185;p29"/>
          <p:cNvSpPr txBox="1"/>
          <p:nvPr>
            <p:ph idx="4294967295" type="subTitle"/>
          </p:nvPr>
        </p:nvSpPr>
        <p:spPr>
          <a:xfrm>
            <a:off x="1680302" y="30255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do I help my scout?</a:t>
            </a:r>
            <a:endParaRPr/>
          </a:p>
        </p:txBody>
      </p:sp>
      <p:sp>
        <p:nvSpPr>
          <p:cNvPr id="186" name="Google Shape;186;p29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Jacob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 Essentials</a:t>
            </a:r>
            <a:endParaRPr/>
          </a:p>
        </p:txBody>
      </p: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Lead from Behind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/>
              <a:t>Failure Is an Option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/>
              <a:t>Ranking Up Is Not a Race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/>
              <a:t>Chaos Is Normal...and Important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Don’t Do Dunkin’ Donuts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/>
              <a:t>Avoid Pack Rat Syndrome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Safety First - Take Youth Protection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Encourage Your Child to Be a Scout...Not Just an Eagle Scout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/>
              <a:t>More Than Mac N’ Cheese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Label EVERYTHING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7381500" y="4643650"/>
            <a:ext cx="16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Jacob and Nadya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Troop Policies and Procedures</a:t>
            </a:r>
            <a:endParaRPr/>
          </a:p>
        </p:txBody>
      </p:sp>
      <p:sp>
        <p:nvSpPr>
          <p:cNvPr id="199" name="Google Shape;199;p31"/>
          <p:cNvSpPr txBox="1"/>
          <p:nvPr>
            <p:ph idx="4294967295" type="subTitle"/>
          </p:nvPr>
        </p:nvSpPr>
        <p:spPr>
          <a:xfrm>
            <a:off x="1680302" y="30255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fine print...</a:t>
            </a:r>
            <a:endParaRPr/>
          </a:p>
        </p:txBody>
      </p:sp>
      <p:sp>
        <p:nvSpPr>
          <p:cNvPr id="200" name="Google Shape;200;p31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Jacob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Look Ahead - 5 min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Scout Orientation - 15 min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Introductions and Troop Organization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Activity Overview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Parent Orientation - 30 min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Aims and Methods of Scouting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Ten Essentials for New Scout Parents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Troop Policies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Fundraiser / Scout Camp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Paperwork - 30 min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Martin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 Sign-off</a:t>
            </a:r>
            <a:endParaRPr/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Only trained Scoutmasters and Assistant Scoutmasters can sign off requirements in Scout Handbooks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Scout Handbook is the ultimate record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8480875" y="4643650"/>
            <a:ext cx="52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Confidentiality</a:t>
            </a:r>
            <a:endParaRPr/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Procedures in place to keep personal information secure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All youth have different challenges: developmental, financial, social, etc.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Mainly only Committee Chair and Scoutmaster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No additional sharing unless discussed with parents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Jacob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Communications</a:t>
            </a:r>
            <a:endParaRPr/>
          </a:p>
        </p:txBody>
      </p:sp>
      <p:sp>
        <p:nvSpPr>
          <p:cNvPr id="220" name="Google Shape;220;p34"/>
          <p:cNvSpPr txBox="1"/>
          <p:nvPr>
            <p:ph idx="1" type="body"/>
          </p:nvPr>
        </p:nvSpPr>
        <p:spPr>
          <a:xfrm>
            <a:off x="387900" y="1489825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Scoutbook and Email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u="sng">
                <a:solidFill>
                  <a:srgbClr val="FFFFFF"/>
                </a:solidFill>
              </a:rPr>
              <a:t>Set up your scout account once they are in Scoutbook!</a:t>
            </a:r>
            <a:endParaRPr u="sng"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u="sng">
                <a:solidFill>
                  <a:srgbClr val="FFFFFF"/>
                </a:solidFill>
              </a:rPr>
              <a:t>Make sure to set up a Scoutbook account for both parents</a:t>
            </a:r>
            <a:endParaRPr u="sng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Weekly Announcements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Website ~ www.???.org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Calendar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Facebook ~ ???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Jacob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Scout Camp</a:t>
            </a:r>
            <a:endParaRPr/>
          </a:p>
        </p:txBody>
      </p:sp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306250" y="1489825"/>
            <a:ext cx="84498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Biggest event of the year!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Opportunity to bond with the new patrol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Finish Tenderfoot requirements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Special New Scout Training - Fire Safety and Bladed Tools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Scouts that attend Summer Camp are twice as likely to stay in Scouting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July</a:t>
            </a:r>
            <a:r>
              <a:rPr lang="en">
                <a:solidFill>
                  <a:srgbClr val="FFFFFF"/>
                </a:solidFill>
              </a:rPr>
              <a:t> 24-30, 2024??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Early bird - $470 (average cost of CT private summer camp is $1,200) / week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Kristen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FUNdraiser</a:t>
            </a:r>
            <a:endParaRPr/>
          </a:p>
        </p:txBody>
      </p:sp>
      <p:sp>
        <p:nvSpPr>
          <p:cNvPr id="234" name="Google Shape;234;p36"/>
          <p:cNvSpPr txBox="1"/>
          <p:nvPr>
            <p:ph idx="4294967295" type="subTitle"/>
          </p:nvPr>
        </p:nvSpPr>
        <p:spPr>
          <a:xfrm>
            <a:off x="1680302" y="30255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engine of the troop</a:t>
            </a:r>
            <a:endParaRPr/>
          </a:p>
        </p:txBody>
      </p:sp>
      <p:sp>
        <p:nvSpPr>
          <p:cNvPr id="235" name="Google Shape;235;p36"/>
          <p:cNvSpPr txBox="1"/>
          <p:nvPr/>
        </p:nvSpPr>
        <p:spPr>
          <a:xfrm>
            <a:off x="7138075" y="4643650"/>
            <a:ext cx="187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Fundraising</a:t>
            </a: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team rep.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</a:t>
            </a:r>
            <a:endParaRPr/>
          </a:p>
        </p:txBody>
      </p:sp>
      <p:sp>
        <p:nvSpPr>
          <p:cNvPr id="241" name="Google Shape;241;p37"/>
          <p:cNvSpPr txBox="1"/>
          <p:nvPr>
            <p:ph idx="4294967295" type="subTitle"/>
          </p:nvPr>
        </p:nvSpPr>
        <p:spPr>
          <a:xfrm>
            <a:off x="1680302" y="30255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2" name="Google Shape;242;p37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Nadya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Ahead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New Scout Campout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Saturday April 23-24, time TBD @ WRFD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Gear list found on Troop Website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Scouts camp as a patrol, assisted by youth leaders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Parents may attend, but will camp in adult area away from scouts, parents bring own gear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Court of Honor and </a:t>
            </a:r>
            <a:r>
              <a:rPr lang="en"/>
              <a:t>Induction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Tuesday May 24th, 7:30pm @ TBD Location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Wear full uniform - shirts, pants, belt, socks, neckerchief (webelos), and slide (webelos)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new scouts and parents attend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Finish Scout rank requirements before Induction, work with ASMs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Martin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Organization</a:t>
            </a:r>
            <a:endParaRPr/>
          </a:p>
        </p:txBody>
      </p:sp>
      <p:sp>
        <p:nvSpPr>
          <p:cNvPr id="84" name="Google Shape;84;p16"/>
          <p:cNvSpPr txBox="1"/>
          <p:nvPr>
            <p:ph idx="4294967295" type="subTitle"/>
          </p:nvPr>
        </p:nvSpPr>
        <p:spPr>
          <a:xfrm>
            <a:off x="1680302" y="30255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Who’s in charge around here?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Martin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Troop Organization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Scouts  BSA is </a:t>
            </a:r>
            <a:r>
              <a:rPr b="1" lang="en"/>
              <a:t>SCOUT-LED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Youth lead the troop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Youth decide what the troop does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Youth lead the </a:t>
            </a:r>
            <a:r>
              <a:rPr lang="en"/>
              <a:t>activities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Youth teach each other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Adults provide needed support,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but are not in charge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275" y="424200"/>
            <a:ext cx="3133501" cy="417800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Martin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Troop Leadership (Youth Leaders)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Senior Patrol Leader</a:t>
            </a:r>
            <a:endParaRPr>
              <a:solidFill>
                <a:srgbClr val="FFFF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FFFFFF"/>
                </a:solidFill>
              </a:rPr>
              <a:t>unit leader, runs the patrol leader council (PLC), presides at all activities, assigns other scouts to leadership positions</a:t>
            </a:r>
            <a:endParaRPr>
              <a:solidFill>
                <a:srgbClr val="FFFF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Assistant Senior Patrol Leader</a:t>
            </a:r>
            <a:endParaRPr>
              <a:solidFill>
                <a:srgbClr val="FFFF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FFFFFF"/>
                </a:solidFill>
              </a:rPr>
              <a:t>trains and directs youth leaders, fills in for SPL when absent</a:t>
            </a:r>
            <a:endParaRPr>
              <a:solidFill>
                <a:srgbClr val="FFFF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Patrol Leader</a:t>
            </a:r>
            <a:endParaRPr>
              <a:solidFill>
                <a:srgbClr val="FFFF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FFFFFF"/>
                </a:solidFill>
              </a:rPr>
              <a:t>plans and leads patrol activities, keeps patrol members informed, assigns tasks to patrol members, represents patrol at PLC</a:t>
            </a:r>
            <a:endParaRPr>
              <a:solidFill>
                <a:srgbClr val="FFFF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Troop Guide</a:t>
            </a:r>
            <a:endParaRPr>
              <a:solidFill>
                <a:srgbClr val="FFFF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FFFFFF"/>
                </a:solidFill>
              </a:rPr>
              <a:t>guides new scouts from position of experience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Martin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Staff (Adult Leaders)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Scoutmaster and Assistant Scoutmasters</a:t>
            </a:r>
            <a:endParaRPr>
              <a:solidFill>
                <a:srgbClr val="FFFF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FFFFFF"/>
                </a:solidFill>
              </a:rPr>
              <a:t>coaches and trains the youth leadership, ensures the troop follows BSA policy, and keeps everyone safe, provides two-deep leadership</a:t>
            </a:r>
            <a:endParaRPr>
              <a:solidFill>
                <a:srgbClr val="FFFF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Troop Committee Chair</a:t>
            </a:r>
            <a:endParaRPr>
              <a:solidFill>
                <a:srgbClr val="FFFF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FFFFFF"/>
                </a:solidFill>
              </a:rPr>
              <a:t>organizes and leads the Troop Committee (Support Staff / Adult Leaders)</a:t>
            </a:r>
            <a:endParaRPr>
              <a:solidFill>
                <a:srgbClr val="FFFF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Activity Chair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organizes campouts and activities, makes reservations, sends out signups, etc.</a:t>
            </a:r>
            <a:endParaRPr>
              <a:solidFill>
                <a:srgbClr val="FFFF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Advancement Chair</a:t>
            </a:r>
            <a:endParaRPr>
              <a:solidFill>
                <a:srgbClr val="FFFF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FFFFFF"/>
                </a:solidFill>
              </a:rPr>
              <a:t>helps with rank advancement, organizes Boards of Review when you finish a rank, and helps SPL to plan Courts of Honor (award ceremonies)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Martin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Patrol Leader Council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87900" y="1489825"/>
            <a:ext cx="4278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Scout-led</a:t>
            </a:r>
            <a:endParaRPr>
              <a:solidFill>
                <a:srgbClr val="FFFF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SPL, ASPLs, PLs, Scribe, Troop Guides, and Scoutmasters attend</a:t>
            </a:r>
            <a:endParaRPr>
              <a:solidFill>
                <a:srgbClr val="FFFF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New scouts don’t attend</a:t>
            </a:r>
            <a:endParaRPr>
              <a:solidFill>
                <a:srgbClr val="FFFF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One week a month will be PLC instead of a regular troop meeting</a:t>
            </a:r>
            <a:endParaRPr>
              <a:solidFill>
                <a:srgbClr val="FFFF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Tell your Patrol Leader your ideas!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775" y="954350"/>
            <a:ext cx="3459251" cy="25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Martin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do in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Scouts BSA?</a:t>
            </a:r>
            <a:endParaRPr/>
          </a:p>
        </p:txBody>
      </p:sp>
      <p:sp>
        <p:nvSpPr>
          <p:cNvPr id="121" name="Google Shape;121;p21"/>
          <p:cNvSpPr txBox="1"/>
          <p:nvPr>
            <p:ph idx="4294967295" type="subTitle"/>
          </p:nvPr>
        </p:nvSpPr>
        <p:spPr>
          <a:xfrm>
            <a:off x="1680302" y="30255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Job one is have fun</a:t>
            </a:r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8217150" y="4643650"/>
            <a:ext cx="7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Martin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